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7" r:id="rId2"/>
    <p:sldId id="258" r:id="rId3"/>
    <p:sldId id="260" r:id="rId4"/>
    <p:sldId id="274" r:id="rId5"/>
    <p:sldId id="332" r:id="rId6"/>
    <p:sldId id="273" r:id="rId7"/>
    <p:sldId id="333" r:id="rId8"/>
    <p:sldId id="334" r:id="rId9"/>
    <p:sldId id="329" r:id="rId10"/>
    <p:sldId id="330" r:id="rId11"/>
    <p:sldId id="335" r:id="rId12"/>
    <p:sldId id="336" r:id="rId13"/>
    <p:sldId id="327" r:id="rId14"/>
    <p:sldId id="301" r:id="rId15"/>
    <p:sldId id="303" r:id="rId16"/>
    <p:sldId id="305" r:id="rId17"/>
    <p:sldId id="307" r:id="rId18"/>
    <p:sldId id="337" r:id="rId19"/>
    <p:sldId id="308" r:id="rId20"/>
    <p:sldId id="309" r:id="rId21"/>
    <p:sldId id="312" r:id="rId22"/>
    <p:sldId id="310" r:id="rId23"/>
    <p:sldId id="311" r:id="rId24"/>
    <p:sldId id="313" r:id="rId25"/>
    <p:sldId id="302" r:id="rId26"/>
    <p:sldId id="314" r:id="rId27"/>
    <p:sldId id="315" r:id="rId28"/>
    <p:sldId id="326" r:id="rId29"/>
    <p:sldId id="325" r:id="rId30"/>
    <p:sldId id="328" r:id="rId31"/>
    <p:sldId id="300" r:id="rId32"/>
    <p:sldId id="338" r:id="rId33"/>
  </p:sldIdLst>
  <p:sldSz cx="9144000" cy="6858000" type="screen4x3"/>
  <p:notesSz cx="7077075" cy="93837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99"/>
    <a:srgbClr val="009999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1" autoAdjust="0"/>
    <p:restoredTop sz="94431" autoAdjust="0"/>
  </p:normalViewPr>
  <p:slideViewPr>
    <p:cSldViewPr>
      <p:cViewPr varScale="1">
        <p:scale>
          <a:sx n="66" d="100"/>
          <a:sy n="66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67050" cy="46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780">
              <a:defRPr sz="1200"/>
            </a:lvl1pPr>
          </a:lstStyle>
          <a:p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67050" cy="46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780">
              <a:defRPr sz="1200"/>
            </a:lvl1pPr>
          </a:lstStyle>
          <a:p>
            <a:endParaRPr lang="en-U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14694"/>
            <a:ext cx="3067050" cy="46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780">
              <a:defRPr sz="1200"/>
            </a:lvl1pPr>
          </a:lstStyle>
          <a:p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8914694"/>
            <a:ext cx="3067050" cy="46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1780">
              <a:defRPr sz="1200"/>
            </a:lvl1pPr>
          </a:lstStyle>
          <a:p>
            <a:fld id="{7CCC6203-EB65-45AF-AD73-27E08137046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322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67050" cy="46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780"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0025" y="0"/>
            <a:ext cx="3067050" cy="46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780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2213" y="703263"/>
            <a:ext cx="4692650" cy="3519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4" y="4458171"/>
            <a:ext cx="5187950" cy="4222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14694"/>
            <a:ext cx="3067050" cy="46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780"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0025" y="8914694"/>
            <a:ext cx="3067050" cy="46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1780">
              <a:defRPr sz="1200"/>
            </a:lvl1pPr>
          </a:lstStyle>
          <a:p>
            <a:fld id="{A775911C-FECC-4F54-927D-57C987A93BF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688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2362200"/>
            <a:ext cx="7772400" cy="3200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362200"/>
            <a:ext cx="38100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38100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362200"/>
            <a:ext cx="38100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362200"/>
            <a:ext cx="381000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381000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362200"/>
            <a:ext cx="3810000" cy="320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3810000" cy="320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 cstate="print">
            <a:lum bright="78000" contrast="-68000"/>
          </a:blip>
          <a:srcRect/>
          <a:stretch>
            <a:fillRect/>
          </a:stretch>
        </p:blipFill>
        <p:spPr bwMode="auto">
          <a:xfrm>
            <a:off x="5334000" y="762000"/>
            <a:ext cx="3198813" cy="330676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362200"/>
            <a:ext cx="7772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9159875" cy="454025"/>
          </a:xfrm>
          <a:prstGeom prst="rect">
            <a:avLst/>
          </a:prstGeom>
          <a:noFill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6327775"/>
            <a:ext cx="9140825" cy="5302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Potential%20Resources/Recruiting%20Resources/Interview%20Tracking.xls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Potential%20Resources/Recruiting%20Resources/SI%20Overview%20&amp;%20Interview%20Questions%20Revised%20for%20Fall%202012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Potential%20Resources/Recruiting%20Resources/No%20Offer%20Letter.doc" TargetMode="External"/><Relationship Id="rId2" Type="http://schemas.openxmlformats.org/officeDocument/2006/relationships/hyperlink" Target="Potential%20Resources/Recruiting%20Resources/Reserve%20Status%20Email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Potential%20Resources/Training%20Resources/Collaborative%20Learning%20agenda.docx" TargetMode="External"/><Relationship Id="rId2" Type="http://schemas.openxmlformats.org/officeDocument/2006/relationships/hyperlink" Target="Potential%20Resources/Training%20Resources/Session%20Strategies%20agenda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Potential%20Resources/Training%20Resources/Mock%20Session%20Roles.doc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Potential%20Resources/Training%20Resources/Duties%20&amp;%20Rules.doc" TargetMode="External"/><Relationship Id="rId2" Type="http://schemas.openxmlformats.org/officeDocument/2006/relationships/hyperlink" Target="Potential%20Resources/Training%20Resources/Friday%20Training%20Agenda%20Fall%20201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Potential%20Resources/Training%20Resources/Facilitator%20Agenda%20%20Session%20Planning%20Vet%20Workshop%20Fall%202012.docx" TargetMode="External"/><Relationship Id="rId2" Type="http://schemas.openxmlformats.org/officeDocument/2006/relationships/hyperlink" Target="Potential%20Resources/Training%20Resources/Vet%20Leader%20Quiz%20Fall%20201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Potential%20Resources/Training%20Resources/Dependency%20cycle%20Revised%20Fall%202012.docx" TargetMode="External"/><Relationship Id="rId4" Type="http://schemas.openxmlformats.org/officeDocument/2006/relationships/hyperlink" Target="Potential%20Resources/Training%20Resources/Session%20Plan%20Guide%20Revised%20Fall%202012.doc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Potential%20Resources/Training%20Resources/training%20evaluation.docx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Potential%20Resources/Training%20Resources/Individual%20Training%20Plan%20&amp;%20Checklist.xls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Potential%20Resources/Supervision%20Resources/Fall%202012%20Weekly%20Summary%20report.docx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Potential%20Resources/Supervision%20Resources/Marketing%20Check%20Form.docm" TargetMode="External"/><Relationship Id="rId2" Type="http://schemas.openxmlformats.org/officeDocument/2006/relationships/hyperlink" Target="Potential%20Resources/Supervision%20Resources/Updated%20Observation%20Record%20(2)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Potential%20Resources/Supervision%20Resources/Updated%20Observation%20Summary.xlsx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Potential%20Resources/Supervision%20Resources/Sample%20Performance%20Tracking%20Sheet.xlsx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Potential%20Resources/Supervision%20Resources/Supplemental%20Instruction%20Progressive%20Discipline%20Process.docx" TargetMode="External"/><Relationship Id="rId2" Type="http://schemas.openxmlformats.org/officeDocument/2006/relationships/hyperlink" Target="Potential%20Resources/Supervision%20Resources/SI%20Leader%20Performance%20Guidelines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Potential%20Resources/Supervision%20Resources/Verbal%20Written%20Warning%20Report.doc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Potential%20Resources/Supervision%20Resources/SISL%20Job%20Description.doc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sispotlightcrlacasp2012.wikispaces.com/" TargetMode="External"/><Relationship Id="rId2" Type="http://schemas.openxmlformats.org/officeDocument/2006/relationships/hyperlink" Target="http://onlineteachingandlearning.wikispac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mkc.edu/asm/si/trainings.s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Potential%20Resources/Recruiting%20Resources/Course%20Schedule%20Planner.xlsx" TargetMode="External"/><Relationship Id="rId3" Type="http://schemas.openxmlformats.org/officeDocument/2006/relationships/hyperlink" Target="Potential%20Resources/Recruiting%20Resources/Leader%20Application.doc" TargetMode="External"/><Relationship Id="rId7" Type="http://schemas.openxmlformats.org/officeDocument/2006/relationships/hyperlink" Target="Potential%20Resources/Recruiting%20Resources/SI%20Overview%20&amp;%20Interview%20Questions%20Revised%20for%20Fall%202012.docx" TargetMode="External"/><Relationship Id="rId2" Type="http://schemas.openxmlformats.org/officeDocument/2006/relationships/hyperlink" Target="Potential%20Resources/Recruiting%20Resources/Leader%20Job%20Description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Potential%20Resources/Recruiting%20Resources/SI%20Leader%20Qualification%20Sheet.doc" TargetMode="External"/><Relationship Id="rId5" Type="http://schemas.openxmlformats.org/officeDocument/2006/relationships/hyperlink" Target="Potential%20Resources/Recruiting%20Resources/SI%20Interview%20Worksheet.xls" TargetMode="External"/><Relationship Id="rId4" Type="http://schemas.openxmlformats.org/officeDocument/2006/relationships/hyperlink" Target="Potential%20Resources/Recruiting%20Resources/Faculty%20Recommendation%20Form.docx" TargetMode="Externa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Potential%20Resources/Recruiting%20Resources/Recruting%20HandFlyer.pub" TargetMode="External"/><Relationship Id="rId2" Type="http://schemas.openxmlformats.org/officeDocument/2006/relationships/hyperlink" Target="Potential%20Resources/Recruiting%20Resources/Faculty%20Consent%20Form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Potential%20Resources/Recruiting%20Resources/SI%20Recruiting%20Table%20Guidelines.doc" TargetMode="External"/><Relationship Id="rId4" Type="http://schemas.openxmlformats.org/officeDocument/2006/relationships/hyperlink" Target="Potential%20Resources/Recruiting%20Resources/Become%20an%20SI%20Leader.pub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Potential%20Resources/Recruiting%20Resources/Recruiting.email.contact.poss.apl.doc" TargetMode="External"/><Relationship Id="rId2" Type="http://schemas.openxmlformats.org/officeDocument/2006/relationships/hyperlink" Target="Potential%20Resources/Recruiting%20Resources/Recruiting%20Email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Potential%20Resources/Recruiting%20Resources/Outreach%20Training/Telephone%20Outreach%20Script%20Worksheet.docx" TargetMode="External"/><Relationship Id="rId5" Type="http://schemas.openxmlformats.org/officeDocument/2006/relationships/hyperlink" Target="Potential%20Resources/Recruiting%20Resources/Outreach%20Training/Telephone%20Outreach%20Guidelines.docx" TargetMode="External"/><Relationship Id="rId4" Type="http://schemas.openxmlformats.org/officeDocument/2006/relationships/hyperlink" Target="Potential%20Resources/Recruiting%20Resources/Outreach%20Training/Telephone%20Outreach%20Training%20Agenda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28600" y="609600"/>
            <a:ext cx="8458200" cy="2743200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5400" b="1" i="1" dirty="0" smtClean="0">
                <a:solidFill>
                  <a:srgbClr val="FF6600"/>
                </a:solidFill>
              </a:rPr>
              <a:t>Recruiting, Training &amp; Supervising Outstanding SI Leaders</a:t>
            </a:r>
            <a:endParaRPr lang="en-US" sz="5400" b="1" i="1" dirty="0">
              <a:solidFill>
                <a:srgbClr val="FF6600"/>
              </a:solidFill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69392" y="3352800"/>
            <a:ext cx="8153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/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</a:rPr>
              <a:t>Pre-Conference Workshop</a:t>
            </a:r>
          </a:p>
          <a:p>
            <a:pPr marL="342900" indent="-342900" algn="ctr"/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</a:rPr>
              <a:t>2012 CASP Conference</a:t>
            </a:r>
            <a:endParaRPr lang="en-US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ll MT" pitchFamily="18" charset="0"/>
            </a:endParaRPr>
          </a:p>
          <a:p>
            <a:pPr marL="342900" indent="-342900" algn="ctr">
              <a:spcBef>
                <a:spcPts val="1800"/>
              </a:spcBef>
              <a:spcAft>
                <a:spcPts val="0"/>
              </a:spcAft>
            </a:pP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</a:rPr>
              <a:t>Maggie </a:t>
            </a:r>
            <a:r>
              <a:rPr lang="en-US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</a:rPr>
              <a:t>Floyd, </a:t>
            </a: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</a:rPr>
              <a:t>Director SI</a:t>
            </a:r>
          </a:p>
          <a:p>
            <a:pPr marL="342900" indent="-342900" algn="ctr"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</a:rPr>
              <a:t>Bonita de Leon, Assistant Director SI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33600" y="6396335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</a:rPr>
              <a:t>Tomás Rivera Center for Student Success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Bell MT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Recruiting – Interviewing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51054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dirty="0" smtClean="0"/>
              <a:t>Summer Recruiting Cycle ~ 350 individual interviews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Assistant Director, Program Coordinator, Student Development Specialists &amp; Selected Graduate Assistants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Centralized Interview Calendar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Centralized Coordination through administrative support team and recruitment team leader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Block Scheduling System</a:t>
            </a:r>
            <a:endParaRPr lang="en-US" sz="2800" dirty="0"/>
          </a:p>
          <a:p>
            <a:pPr>
              <a:spcBef>
                <a:spcPts val="1800"/>
              </a:spcBef>
            </a:pPr>
            <a:r>
              <a:rPr lang="en-US" sz="2800" dirty="0" smtClean="0">
                <a:hlinkClick r:id="rId2" action="ppaction://hlinkfile"/>
              </a:rPr>
              <a:t>Interview Tracking System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994544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Recruiting: Structured Interview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4495800" cy="51054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dirty="0" smtClean="0"/>
              <a:t>Establish rapport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General introduction to position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Prepared Questions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Position Information &amp; Questions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>
                <a:hlinkClick r:id="rId2" action="ppaction://hlinkfile"/>
              </a:rPr>
              <a:t>Position Overview &amp; Interview Questions</a:t>
            </a:r>
            <a:endParaRPr lang="en-US" sz="2400" dirty="0" smtClean="0"/>
          </a:p>
          <a:p>
            <a:pPr>
              <a:spcBef>
                <a:spcPts val="1800"/>
              </a:spcBef>
            </a:pPr>
            <a:r>
              <a:rPr lang="en-US" sz="2800" dirty="0" smtClean="0"/>
              <a:t>Close on a positive note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834" y="1371600"/>
            <a:ext cx="380315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115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Recruiting: Post-Interview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4038600" cy="48006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dirty="0" smtClean="0"/>
              <a:t>Informing applicants of hiring decision status: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>
                <a:hlinkClick r:id="rId2" action="ppaction://hlinkfile"/>
              </a:rPr>
              <a:t>“Reserve Applicant” notification</a:t>
            </a:r>
            <a:endParaRPr lang="en-US" sz="2400" dirty="0" smtClean="0"/>
          </a:p>
          <a:p>
            <a:pPr lvl="1">
              <a:spcBef>
                <a:spcPts val="1800"/>
              </a:spcBef>
            </a:pPr>
            <a:r>
              <a:rPr lang="en-US" sz="2400" dirty="0" smtClean="0">
                <a:hlinkClick r:id="rId3" action="ppaction://hlinkfile"/>
              </a:rPr>
              <a:t>“No Offer” Letter</a:t>
            </a:r>
            <a:endParaRPr lang="en-US" sz="2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00200"/>
            <a:ext cx="3380837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640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dirty="0">
                <a:effectLst/>
              </a:rPr>
              <a:t>Collaborative </a:t>
            </a:r>
            <a:r>
              <a:rPr lang="en-US" dirty="0" smtClean="0">
                <a:effectLst/>
              </a:rPr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In your group, discuss the following questions. Please write your </a:t>
            </a:r>
            <a:r>
              <a:rPr lang="en-US" dirty="0">
                <a:effectLst/>
              </a:rPr>
              <a:t>responses on designated Post-It sheet &amp; </a:t>
            </a:r>
            <a:r>
              <a:rPr lang="en-US" dirty="0" smtClean="0">
                <a:effectLst/>
              </a:rPr>
              <a:t>be prepared share </a:t>
            </a:r>
            <a:r>
              <a:rPr lang="en-US" dirty="0">
                <a:effectLst/>
              </a:rPr>
              <a:t>highlights with entire group.</a:t>
            </a:r>
          </a:p>
          <a:p>
            <a:pPr lvl="1"/>
            <a:r>
              <a:rPr lang="en-US" dirty="0" smtClean="0">
                <a:effectLst/>
              </a:rPr>
              <a:t>Beyond objective measures of academic success, what characteristics are you looking for in an SI leader?   </a:t>
            </a:r>
            <a:endParaRPr lang="en-US" dirty="0">
              <a:effectLst/>
            </a:endParaRPr>
          </a:p>
          <a:p>
            <a:pPr lvl="1"/>
            <a:r>
              <a:rPr lang="en-US" dirty="0" smtClean="0">
                <a:effectLst/>
              </a:rPr>
              <a:t>What challenges do you encounter with recruiting quality SI leaders on your campus?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4375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Overview: Training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458200" cy="51054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dirty="0" smtClean="0"/>
              <a:t>Senior SI Leader/Graduate </a:t>
            </a:r>
            <a:r>
              <a:rPr lang="en-US" sz="2800" dirty="0"/>
              <a:t>A</a:t>
            </a:r>
            <a:r>
              <a:rPr lang="en-US" sz="2800" dirty="0" smtClean="0"/>
              <a:t>ssistant </a:t>
            </a:r>
            <a:r>
              <a:rPr lang="en-US" sz="2800" dirty="0"/>
              <a:t>T</a:t>
            </a:r>
            <a:r>
              <a:rPr lang="en-US" sz="2800" dirty="0" smtClean="0"/>
              <a:t>raining 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Pre-Semester SI Leader </a:t>
            </a:r>
            <a:r>
              <a:rPr lang="en-US" sz="2800" dirty="0"/>
              <a:t>T</a:t>
            </a:r>
            <a:r>
              <a:rPr lang="en-US" sz="2800" dirty="0" smtClean="0"/>
              <a:t>raining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/>
              <a:t>Facilitator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/>
              <a:t>New Leader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/>
              <a:t>Experienced Leader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/>
              <a:t>Individual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Weekly Meetings 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Mid-Semester SI </a:t>
            </a:r>
            <a:r>
              <a:rPr lang="en-US" sz="2800" dirty="0"/>
              <a:t>L</a:t>
            </a:r>
            <a:r>
              <a:rPr lang="en-US" sz="2800" dirty="0" smtClean="0"/>
              <a:t>eader </a:t>
            </a:r>
            <a:r>
              <a:rPr lang="en-US" sz="2800" dirty="0"/>
              <a:t>T</a:t>
            </a:r>
            <a:r>
              <a:rPr lang="en-US" sz="2800" dirty="0" smtClean="0"/>
              <a:t>raining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6221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 smtClean="0"/>
              <a:t>SL/GA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419600"/>
          </a:xfrm>
        </p:spPr>
        <p:txBody>
          <a:bodyPr/>
          <a:lstStyle/>
          <a:p>
            <a:r>
              <a:rPr lang="en-US" dirty="0" smtClean="0">
                <a:effectLst/>
              </a:rPr>
              <a:t>Background</a:t>
            </a:r>
          </a:p>
          <a:p>
            <a:pPr lvl="1"/>
            <a:r>
              <a:rPr lang="en-US" dirty="0" smtClean="0">
                <a:effectLst/>
              </a:rPr>
              <a:t>Selection</a:t>
            </a:r>
          </a:p>
          <a:p>
            <a:pPr lvl="1"/>
            <a:r>
              <a:rPr lang="en-US" dirty="0" smtClean="0">
                <a:effectLst/>
              </a:rPr>
              <a:t>Role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T</a:t>
            </a:r>
            <a:r>
              <a:rPr lang="en-US" dirty="0" smtClean="0">
                <a:effectLst/>
              </a:rPr>
              <a:t>raining process</a:t>
            </a:r>
          </a:p>
          <a:p>
            <a:pPr lvl="1"/>
            <a:r>
              <a:rPr lang="en-US" dirty="0" smtClean="0">
                <a:effectLst/>
              </a:rPr>
              <a:t>Observation process</a:t>
            </a:r>
          </a:p>
          <a:p>
            <a:pPr lvl="1"/>
            <a:r>
              <a:rPr lang="en-US" dirty="0" smtClean="0">
                <a:effectLst/>
              </a:rPr>
              <a:t>Feedback &amp; relationship building</a:t>
            </a:r>
            <a:endParaRPr lang="en-US" dirty="0">
              <a:effectLst/>
            </a:endParaRPr>
          </a:p>
          <a:p>
            <a:pPr lvl="1"/>
            <a:r>
              <a:rPr lang="en-US" dirty="0">
                <a:effectLst/>
              </a:rPr>
              <a:t>On the job </a:t>
            </a:r>
            <a:r>
              <a:rPr lang="en-US" dirty="0" smtClean="0">
                <a:effectLst/>
              </a:rPr>
              <a:t>training</a:t>
            </a:r>
            <a:endParaRPr lang="en-US" dirty="0">
              <a:effectLst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3" r="12998" b="-13163"/>
          <a:stretch/>
        </p:blipFill>
        <p:spPr>
          <a:xfrm>
            <a:off x="5029200" y="1447800"/>
            <a:ext cx="358864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702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 smtClean="0"/>
              <a:t>Facilitator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419600"/>
          </a:xfrm>
        </p:spPr>
        <p:txBody>
          <a:bodyPr/>
          <a:lstStyle/>
          <a:p>
            <a:r>
              <a:rPr lang="en-US" dirty="0">
                <a:effectLst/>
              </a:rPr>
              <a:t>Review training goals &amp; </a:t>
            </a:r>
            <a:r>
              <a:rPr lang="en-US" dirty="0" smtClean="0">
                <a:effectLst/>
              </a:rPr>
              <a:t>structure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effectLst/>
              </a:rPr>
              <a:t>Workshops test run</a:t>
            </a:r>
            <a:endParaRPr lang="en-US" dirty="0">
              <a:effectLst/>
            </a:endParaRPr>
          </a:p>
          <a:p>
            <a:pPr lvl="1"/>
            <a:r>
              <a:rPr lang="en-US" dirty="0" smtClean="0">
                <a:effectLst/>
              </a:rPr>
              <a:t>Have dialogue around best facilitation practices </a:t>
            </a:r>
            <a:endParaRPr lang="en-US" dirty="0">
              <a:effectLst/>
            </a:endParaRPr>
          </a:p>
          <a:p>
            <a:pPr>
              <a:spcBef>
                <a:spcPts val="1200"/>
              </a:spcBef>
            </a:pPr>
            <a:r>
              <a:rPr lang="en-US" dirty="0" smtClean="0">
                <a:effectLst/>
              </a:rPr>
              <a:t>Designate </a:t>
            </a:r>
            <a:r>
              <a:rPr lang="en-US" dirty="0">
                <a:effectLst/>
              </a:rPr>
              <a:t>workshop </a:t>
            </a:r>
            <a:r>
              <a:rPr lang="en-US" dirty="0" smtClean="0">
                <a:effectLst/>
              </a:rPr>
              <a:t>facilitators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effectLst/>
              </a:rPr>
              <a:t>Begin building team cohesion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218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 smtClean="0"/>
              <a:t>New Leader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4114800" cy="4419600"/>
          </a:xfrm>
        </p:spPr>
        <p:txBody>
          <a:bodyPr/>
          <a:lstStyle/>
          <a:p>
            <a:r>
              <a:rPr lang="en-US" dirty="0">
                <a:effectLst/>
              </a:rPr>
              <a:t>Day 1: Orientation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effectLst/>
              </a:rPr>
              <a:t>Goals/History/Results </a:t>
            </a:r>
            <a:r>
              <a:rPr lang="en-US" dirty="0">
                <a:effectLst/>
              </a:rPr>
              <a:t>of SI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effectLst/>
              </a:rPr>
              <a:t>SI </a:t>
            </a:r>
            <a:r>
              <a:rPr lang="en-US" dirty="0">
                <a:effectLst/>
              </a:rPr>
              <a:t>model </a:t>
            </a:r>
            <a:endParaRPr lang="en-US" dirty="0" smtClean="0">
              <a:effectLst/>
            </a:endParaRPr>
          </a:p>
          <a:p>
            <a:pPr lvl="1">
              <a:spcBef>
                <a:spcPts val="1800"/>
              </a:spcBef>
            </a:pPr>
            <a:r>
              <a:rPr lang="en-US" dirty="0" smtClean="0">
                <a:effectLst/>
              </a:rPr>
              <a:t>Important relationships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effectLst/>
              </a:rPr>
              <a:t>Ideal SI Sessions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971800"/>
            <a:ext cx="480964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4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 smtClean="0"/>
              <a:t>New Leader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419600"/>
          </a:xfrm>
        </p:spPr>
        <p:txBody>
          <a:bodyPr/>
          <a:lstStyle/>
          <a:p>
            <a:r>
              <a:rPr lang="en-US" dirty="0" smtClean="0">
                <a:effectLst/>
              </a:rPr>
              <a:t>Day </a:t>
            </a:r>
            <a:r>
              <a:rPr lang="en-US" dirty="0">
                <a:effectLst/>
              </a:rPr>
              <a:t>2: Content</a:t>
            </a:r>
          </a:p>
          <a:p>
            <a:pPr lvl="1">
              <a:spcBef>
                <a:spcPts val="1800"/>
              </a:spcBef>
            </a:pPr>
            <a:r>
              <a:rPr lang="en-US" dirty="0">
                <a:effectLst/>
              </a:rPr>
              <a:t>Methods </a:t>
            </a:r>
            <a:r>
              <a:rPr lang="en-US" dirty="0" smtClean="0">
                <a:effectLst/>
              </a:rPr>
              <a:t>focused</a:t>
            </a:r>
          </a:p>
          <a:p>
            <a:pPr lvl="2"/>
            <a:r>
              <a:rPr lang="en-US" dirty="0" smtClean="0">
                <a:effectLst/>
                <a:hlinkClick r:id="rId2" action="ppaction://hlinkfile"/>
              </a:rPr>
              <a:t>Session Strategies Workshop Agenda</a:t>
            </a:r>
            <a:endParaRPr lang="en-US" dirty="0" smtClean="0">
              <a:effectLst/>
            </a:endParaRPr>
          </a:p>
          <a:p>
            <a:pPr lvl="2"/>
            <a:r>
              <a:rPr lang="en-US" dirty="0" smtClean="0">
                <a:effectLst/>
                <a:hlinkClick r:id="rId3" action="ppaction://hlinkfile"/>
              </a:rPr>
              <a:t>Collaborative Learning Workshop Agenda</a:t>
            </a:r>
            <a:endParaRPr lang="en-US" dirty="0">
              <a:effectLst/>
            </a:endParaRPr>
          </a:p>
          <a:p>
            <a:pPr lvl="1">
              <a:spcBef>
                <a:spcPts val="1800"/>
              </a:spcBef>
            </a:pPr>
            <a:r>
              <a:rPr lang="en-US" dirty="0">
                <a:effectLst/>
              </a:rPr>
              <a:t>Collaboration with experienced SI leaders </a:t>
            </a:r>
            <a:endParaRPr lang="en-US" dirty="0" smtClean="0">
              <a:effectLst/>
            </a:endParaRPr>
          </a:p>
          <a:p>
            <a:pPr lvl="1">
              <a:spcBef>
                <a:spcPts val="1800"/>
              </a:spcBef>
            </a:pPr>
            <a:r>
              <a:rPr lang="en-US" dirty="0" smtClean="0">
                <a:effectLst/>
              </a:rPr>
              <a:t>Afternoon </a:t>
            </a:r>
            <a:r>
              <a:rPr lang="en-US" dirty="0">
                <a:effectLst/>
              </a:rPr>
              <a:t>mock </a:t>
            </a:r>
            <a:r>
              <a:rPr lang="en-US" dirty="0" smtClean="0">
                <a:effectLst/>
              </a:rPr>
              <a:t>sessions </a:t>
            </a:r>
          </a:p>
          <a:p>
            <a:pPr lvl="2"/>
            <a:r>
              <a:rPr lang="en-US" dirty="0" smtClean="0">
                <a:effectLst/>
                <a:hlinkClick r:id="rId4" action="ppaction://hlinkfile"/>
              </a:rPr>
              <a:t>Mock Session 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677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 smtClean="0"/>
              <a:t>New Leader Training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4953000" cy="4419600"/>
          </a:xfrm>
        </p:spPr>
        <p:txBody>
          <a:bodyPr/>
          <a:lstStyle/>
          <a:p>
            <a:r>
              <a:rPr lang="en-US" dirty="0">
                <a:effectLst/>
              </a:rPr>
              <a:t>Day 3: </a:t>
            </a:r>
            <a:r>
              <a:rPr lang="en-US" dirty="0" smtClean="0">
                <a:effectLst/>
              </a:rPr>
              <a:t>Administrative 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effectLst/>
                <a:hlinkClick r:id="rId2" action="ppaction://hlinkfile"/>
              </a:rPr>
              <a:t>Agenda</a:t>
            </a:r>
            <a:endParaRPr lang="en-US" dirty="0">
              <a:effectLst/>
            </a:endParaRPr>
          </a:p>
          <a:p>
            <a:pPr lvl="1">
              <a:spcBef>
                <a:spcPts val="1800"/>
              </a:spcBef>
            </a:pPr>
            <a:r>
              <a:rPr lang="en-US" dirty="0">
                <a:effectLst/>
              </a:rPr>
              <a:t>Review important program and university </a:t>
            </a:r>
            <a:r>
              <a:rPr lang="en-US" dirty="0" smtClean="0">
                <a:effectLst/>
              </a:rPr>
              <a:t>policies </a:t>
            </a:r>
          </a:p>
          <a:p>
            <a:pPr lvl="2"/>
            <a:r>
              <a:rPr lang="en-US" dirty="0" smtClean="0">
                <a:effectLst/>
                <a:hlinkClick r:id="rId3" action="ppaction://hlinkfile"/>
              </a:rPr>
              <a:t>SI Leader Duties</a:t>
            </a:r>
            <a:endParaRPr lang="en-US" dirty="0">
              <a:effectLst/>
            </a:endParaRPr>
          </a:p>
          <a:p>
            <a:pPr lvl="1">
              <a:spcBef>
                <a:spcPts val="1800"/>
              </a:spcBef>
            </a:pPr>
            <a:r>
              <a:rPr lang="en-US" dirty="0">
                <a:effectLst/>
              </a:rPr>
              <a:t>Establish weekly team meetings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657600"/>
            <a:ext cx="371030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820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SE Bld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4572000" y="3490913"/>
            <a:ext cx="4232275" cy="2757487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dirty="0"/>
              <a:t>Overview of UTSA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8200" cy="2895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Metropolitan, Regional </a:t>
            </a:r>
            <a:r>
              <a:rPr lang="en-US" sz="2800" dirty="0" smtClean="0"/>
              <a:t>University – Tri-Campus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Hispanic </a:t>
            </a:r>
            <a:r>
              <a:rPr lang="en-US" sz="2800" dirty="0"/>
              <a:t>Serving </a:t>
            </a:r>
            <a:r>
              <a:rPr lang="en-US" sz="2800" dirty="0" smtClean="0"/>
              <a:t>Institution. UTSA ranks fourth in total number of undergraduate degrees awarded to Hispanics in 2009 </a:t>
            </a:r>
            <a:r>
              <a:rPr lang="en-US" sz="1600" dirty="0" smtClean="0"/>
              <a:t>(Source: Hispanic Outlook in Higher Education Magazine.)</a:t>
            </a: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59% </a:t>
            </a:r>
            <a:r>
              <a:rPr lang="en-US" sz="2800" dirty="0"/>
              <a:t>of UTSA students come from groups underrepresented in higher education.  Many are 1</a:t>
            </a:r>
            <a:r>
              <a:rPr lang="en-US" sz="2800" baseline="30000" dirty="0"/>
              <a:t>st</a:t>
            </a:r>
            <a:r>
              <a:rPr lang="en-US" sz="2800" dirty="0"/>
              <a:t> generation college students.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04800" y="4267200"/>
            <a:ext cx="4495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66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Undergraduate,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51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Master’s &amp;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24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Doctoral degree programs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30,968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Students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 smtClean="0"/>
              <a:t>Experienced Leader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7772400" cy="5105400"/>
          </a:xfrm>
        </p:spPr>
        <p:txBody>
          <a:bodyPr/>
          <a:lstStyle/>
          <a:p>
            <a:r>
              <a:rPr lang="en-US" dirty="0">
                <a:effectLst/>
              </a:rPr>
              <a:t>Day 1: Content Day</a:t>
            </a:r>
          </a:p>
          <a:p>
            <a:pPr lvl="1"/>
            <a:r>
              <a:rPr lang="en-US" dirty="0" smtClean="0">
                <a:effectLst/>
                <a:hlinkClick r:id="rId2" action="ppaction://hlinkfile"/>
              </a:rPr>
              <a:t>Refresher Quiz</a:t>
            </a:r>
            <a:endParaRPr lang="en-US" dirty="0" smtClean="0">
              <a:effectLst/>
            </a:endParaRPr>
          </a:p>
          <a:p>
            <a:pPr lvl="1"/>
            <a:r>
              <a:rPr lang="en-US" dirty="0" smtClean="0">
                <a:effectLst/>
              </a:rPr>
              <a:t>Workshop </a:t>
            </a:r>
            <a:r>
              <a:rPr lang="en-US" dirty="0">
                <a:effectLst/>
              </a:rPr>
              <a:t>rotations: semi-conference style</a:t>
            </a:r>
          </a:p>
          <a:p>
            <a:pPr lvl="2"/>
            <a:r>
              <a:rPr lang="en-US" dirty="0">
                <a:effectLst/>
              </a:rPr>
              <a:t>Mandatory</a:t>
            </a:r>
            <a:r>
              <a:rPr lang="en-US" dirty="0" smtClean="0">
                <a:effectLst/>
              </a:rPr>
              <a:t>:</a:t>
            </a:r>
          </a:p>
          <a:p>
            <a:pPr lvl="3"/>
            <a:r>
              <a:rPr lang="en-US" dirty="0" smtClean="0">
                <a:effectLst/>
                <a:hlinkClick r:id="rId3" action="ppaction://hlinkfile"/>
              </a:rPr>
              <a:t>Session Planning Agenda</a:t>
            </a:r>
            <a:endParaRPr lang="en-US" dirty="0" smtClean="0">
              <a:effectLst/>
            </a:endParaRPr>
          </a:p>
          <a:p>
            <a:pPr lvl="3"/>
            <a:r>
              <a:rPr lang="en-US" dirty="0" smtClean="0">
                <a:effectLst/>
                <a:hlinkClick r:id="rId4" action="ppaction://hlinkfile"/>
              </a:rPr>
              <a:t>Session Planning Guide</a:t>
            </a:r>
            <a:endParaRPr lang="en-US" dirty="0" smtClean="0">
              <a:effectLst/>
            </a:endParaRPr>
          </a:p>
          <a:p>
            <a:pPr lvl="3"/>
            <a:r>
              <a:rPr lang="en-US" dirty="0" smtClean="0">
                <a:effectLst/>
                <a:hlinkClick r:id="rId5" action="ppaction://hlinkfile"/>
              </a:rPr>
              <a:t>Dependency Cycle</a:t>
            </a:r>
            <a:endParaRPr lang="en-US" dirty="0">
              <a:effectLst/>
            </a:endParaRPr>
          </a:p>
          <a:p>
            <a:pPr lvl="2"/>
            <a:r>
              <a:rPr lang="en-US" dirty="0" smtClean="0">
                <a:effectLst/>
              </a:rPr>
              <a:t>Options: Various topics  </a:t>
            </a:r>
          </a:p>
          <a:p>
            <a:pPr>
              <a:spcBef>
                <a:spcPts val="1800"/>
              </a:spcBef>
            </a:pPr>
            <a:r>
              <a:rPr lang="en-US" dirty="0">
                <a:effectLst/>
              </a:rPr>
              <a:t>Day 2: Mentor </a:t>
            </a:r>
            <a:r>
              <a:rPr lang="en-US" dirty="0" smtClean="0">
                <a:effectLst/>
              </a:rPr>
              <a:t>day 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effectLst/>
              </a:rPr>
              <a:t>Day </a:t>
            </a:r>
            <a:r>
              <a:rPr lang="en-US" dirty="0">
                <a:effectLst/>
              </a:rPr>
              <a:t>3</a:t>
            </a:r>
            <a:r>
              <a:rPr lang="en-US" dirty="0" smtClean="0">
                <a:effectLst/>
              </a:rPr>
              <a:t>: </a:t>
            </a:r>
            <a:r>
              <a:rPr lang="en-US" dirty="0">
                <a:effectLst/>
              </a:rPr>
              <a:t>Administrative </a:t>
            </a:r>
            <a:r>
              <a:rPr lang="en-US" dirty="0" smtClean="0">
                <a:effectLst/>
              </a:rPr>
              <a:t>day</a:t>
            </a:r>
            <a:endParaRPr lang="en-US" dirty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0" r="-7000"/>
          <a:stretch/>
        </p:blipFill>
        <p:spPr>
          <a:xfrm>
            <a:off x="5410200" y="3810000"/>
            <a:ext cx="371030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6739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 smtClean="0"/>
              <a:t>Training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effectLst/>
              </a:rPr>
              <a:t>2011-2012 Training Evaluations </a:t>
            </a:r>
            <a:r>
              <a:rPr lang="en-US" dirty="0" smtClean="0">
                <a:effectLst/>
              </a:rPr>
              <a:t>Results</a:t>
            </a:r>
          </a:p>
          <a:p>
            <a:pPr marL="400050" lvl="1" indent="0">
              <a:buNone/>
            </a:pPr>
            <a:r>
              <a:rPr lang="en-US" dirty="0" smtClean="0">
                <a:effectLst/>
                <a:hlinkClick r:id="rId2" action="ppaction://hlinkfile"/>
              </a:rPr>
              <a:t>Training Evaluation</a:t>
            </a:r>
            <a:endParaRPr lang="en-US" dirty="0">
              <a:effectLst/>
            </a:endParaRPr>
          </a:p>
          <a:p>
            <a:pPr lvl="1"/>
            <a:r>
              <a:rPr lang="en-US" dirty="0">
                <a:effectLst/>
              </a:rPr>
              <a:t>Q 2: How prepared do you feel in your ability to plan and facilitate sessions?</a:t>
            </a:r>
          </a:p>
          <a:p>
            <a:pPr lvl="2"/>
            <a:r>
              <a:rPr lang="en-US" dirty="0">
                <a:effectLst/>
              </a:rPr>
              <a:t>New Leaders: 100% (115)</a:t>
            </a:r>
          </a:p>
          <a:p>
            <a:pPr lvl="2"/>
            <a:r>
              <a:rPr lang="en-US" dirty="0">
                <a:effectLst/>
              </a:rPr>
              <a:t>Experienced Leaders: 97% (88)</a:t>
            </a:r>
          </a:p>
          <a:p>
            <a:pPr lvl="1"/>
            <a:r>
              <a:rPr lang="en-US" dirty="0">
                <a:effectLst/>
              </a:rPr>
              <a:t>Q 5: Overall, how would you rate the effectiveness of today’s training?</a:t>
            </a:r>
          </a:p>
          <a:p>
            <a:pPr lvl="2"/>
            <a:r>
              <a:rPr lang="en-US" dirty="0">
                <a:effectLst/>
              </a:rPr>
              <a:t>New Leaders: 100% (115)</a:t>
            </a:r>
          </a:p>
          <a:p>
            <a:pPr lvl="2"/>
            <a:r>
              <a:rPr lang="en-US" dirty="0">
                <a:effectLst/>
              </a:rPr>
              <a:t>Experienced Leaders: 91% (83)</a:t>
            </a:r>
          </a:p>
          <a:p>
            <a:pPr lvl="2"/>
            <a:endParaRPr lang="en-US" dirty="0" smtClean="0">
              <a:effectLst/>
            </a:endParaRPr>
          </a:p>
          <a:p>
            <a:pPr lvl="2"/>
            <a:endParaRPr lang="en-US" dirty="0" smtClean="0">
              <a:effectLst/>
            </a:endParaRPr>
          </a:p>
          <a:p>
            <a:pPr lvl="1"/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7204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 smtClean="0"/>
              <a:t>Individual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56360"/>
            <a:ext cx="7772400" cy="4876800"/>
          </a:xfrm>
        </p:spPr>
        <p:txBody>
          <a:bodyPr/>
          <a:lstStyle/>
          <a:p>
            <a:r>
              <a:rPr lang="en-US" dirty="0">
                <a:effectLst/>
              </a:rPr>
              <a:t>C</a:t>
            </a:r>
            <a:r>
              <a:rPr lang="en-US" dirty="0" smtClean="0">
                <a:effectLst/>
              </a:rPr>
              <a:t>ombination </a:t>
            </a:r>
            <a:r>
              <a:rPr lang="en-US" dirty="0">
                <a:effectLst/>
              </a:rPr>
              <a:t>of individual </a:t>
            </a:r>
            <a:r>
              <a:rPr lang="en-US" dirty="0" smtClean="0">
                <a:effectLst/>
              </a:rPr>
              <a:t>processing &amp; meetings</a:t>
            </a:r>
          </a:p>
          <a:p>
            <a:pPr lvl="1"/>
            <a:r>
              <a:rPr lang="en-US" dirty="0" smtClean="0">
                <a:effectLst/>
                <a:hlinkClick r:id="rId2" action="ppaction://hlinkfile"/>
              </a:rPr>
              <a:t>Individual Leader Training Plan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Give the </a:t>
            </a:r>
            <a:r>
              <a:rPr lang="en-US" dirty="0" smtClean="0">
                <a:effectLst/>
              </a:rPr>
              <a:t>SI leader manual </a:t>
            </a:r>
          </a:p>
          <a:p>
            <a:r>
              <a:rPr lang="en-US" dirty="0" smtClean="0">
                <a:effectLst/>
              </a:rPr>
              <a:t>Assign </a:t>
            </a:r>
            <a:r>
              <a:rPr lang="en-US" dirty="0">
                <a:effectLst/>
              </a:rPr>
              <a:t>readings &amp; tasks</a:t>
            </a:r>
          </a:p>
          <a:p>
            <a:r>
              <a:rPr lang="en-US" dirty="0" smtClean="0">
                <a:effectLst/>
              </a:rPr>
              <a:t>Establish training times</a:t>
            </a:r>
          </a:p>
          <a:p>
            <a:r>
              <a:rPr lang="en-US" dirty="0" smtClean="0">
                <a:effectLst/>
              </a:rPr>
              <a:t>Flexible </a:t>
            </a:r>
            <a:r>
              <a:rPr lang="en-US" dirty="0">
                <a:effectLst/>
              </a:rPr>
              <a:t>yet </a:t>
            </a:r>
            <a:r>
              <a:rPr lang="en-US" dirty="0" smtClean="0">
                <a:effectLst/>
              </a:rPr>
              <a:t>structured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5997"/>
          <a:stretch/>
        </p:blipFill>
        <p:spPr>
          <a:xfrm>
            <a:off x="5410200" y="3429000"/>
            <a:ext cx="3152376" cy="283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4028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 smtClean="0"/>
              <a:t>On-going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876800"/>
          </a:xfrm>
        </p:spPr>
        <p:txBody>
          <a:bodyPr/>
          <a:lstStyle/>
          <a:p>
            <a:pPr lvl="0"/>
            <a:r>
              <a:rPr lang="en-US" dirty="0">
                <a:effectLst/>
              </a:rPr>
              <a:t>Weekly Meetings </a:t>
            </a:r>
          </a:p>
          <a:p>
            <a:pPr lvl="1"/>
            <a:r>
              <a:rPr lang="en-US" dirty="0">
                <a:effectLst/>
              </a:rPr>
              <a:t>Provide weekly training and opportunity to collaborate with peers</a:t>
            </a:r>
          </a:p>
          <a:p>
            <a:pPr lvl="1"/>
            <a:r>
              <a:rPr lang="en-US" dirty="0">
                <a:effectLst/>
              </a:rPr>
              <a:t>Topics include: time management, note taking, exam preparation, text reading, and stress management </a:t>
            </a:r>
          </a:p>
          <a:p>
            <a:pPr lvl="0"/>
            <a:r>
              <a:rPr lang="en-US" dirty="0">
                <a:effectLst/>
              </a:rPr>
              <a:t>Mid-Semester SI Leader Training </a:t>
            </a:r>
          </a:p>
          <a:p>
            <a:pPr lvl="1"/>
            <a:r>
              <a:rPr lang="en-US" dirty="0" smtClean="0">
                <a:effectLst/>
              </a:rPr>
              <a:t>Provide training </a:t>
            </a:r>
            <a:r>
              <a:rPr lang="en-US" dirty="0">
                <a:effectLst/>
              </a:rPr>
              <a:t>around a relevant topic that affects multiple </a:t>
            </a:r>
            <a:r>
              <a:rPr lang="en-US" dirty="0" smtClean="0">
                <a:effectLst/>
              </a:rPr>
              <a:t>roles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54486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 dirty="0">
                <a:effectLst/>
              </a:rPr>
              <a:t>Collaborative </a:t>
            </a:r>
            <a:r>
              <a:rPr lang="en-US" dirty="0" smtClean="0">
                <a:effectLst/>
              </a:rPr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In your group, discuss the following questions. Please write your </a:t>
            </a:r>
            <a:r>
              <a:rPr lang="en-US" dirty="0">
                <a:effectLst/>
              </a:rPr>
              <a:t>responses on designated Post-It sheet &amp; </a:t>
            </a:r>
            <a:r>
              <a:rPr lang="en-US" dirty="0" smtClean="0">
                <a:effectLst/>
              </a:rPr>
              <a:t>be prepared share </a:t>
            </a:r>
            <a:r>
              <a:rPr lang="en-US" dirty="0">
                <a:effectLst/>
              </a:rPr>
              <a:t>highlights with entire group.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effectLst/>
              </a:rPr>
              <a:t>What is one element of your training you consider to be a “best practice” at your campus? 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effectLst/>
              </a:rPr>
              <a:t>What are the goals of your training? What do you hope to accomplish? </a:t>
            </a:r>
          </a:p>
        </p:txBody>
      </p:sp>
    </p:spTree>
    <p:extLst>
      <p:ext uri="{BB962C8B-B14F-4D97-AF65-F5344CB8AC3E}">
        <p14:creationId xmlns:p14="http://schemas.microsoft.com/office/powerpoint/2010/main" val="125806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Overview: Supervision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5105400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800" dirty="0" smtClean="0"/>
              <a:t>Team Structure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Weekly Leader Meetings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Session Observation Process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Tracking Performance Measures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Disciplinary Policy / Process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Promotion / Staff Development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0" t="-1848" r="2000" b="1848"/>
          <a:stretch/>
        </p:blipFill>
        <p:spPr>
          <a:xfrm>
            <a:off x="5257800" y="2895600"/>
            <a:ext cx="3710300" cy="2468880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901171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Weekly Leader Meetings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4648200" cy="5105400"/>
          </a:xfrm>
        </p:spPr>
        <p:txBody>
          <a:bodyPr/>
          <a:lstStyle/>
          <a:p>
            <a:r>
              <a:rPr lang="en-US" dirty="0" smtClean="0">
                <a:effectLst/>
              </a:rPr>
              <a:t>Our expectations</a:t>
            </a:r>
          </a:p>
          <a:p>
            <a:r>
              <a:rPr lang="en-US" dirty="0" smtClean="0">
                <a:effectLst/>
              </a:rPr>
              <a:t>Weekly contributions</a:t>
            </a:r>
          </a:p>
          <a:p>
            <a:pPr lvl="1"/>
            <a:r>
              <a:rPr lang="en-US" dirty="0">
                <a:effectLst/>
              </a:rPr>
              <a:t>D</a:t>
            </a:r>
            <a:r>
              <a:rPr lang="en-US" dirty="0" smtClean="0">
                <a:effectLst/>
              </a:rPr>
              <a:t>ebrief </a:t>
            </a:r>
            <a:endParaRPr lang="en-US" dirty="0">
              <a:effectLst/>
            </a:endParaRPr>
          </a:p>
          <a:p>
            <a:pPr lvl="1"/>
            <a:r>
              <a:rPr lang="en-US" dirty="0" smtClean="0">
                <a:effectLst/>
              </a:rPr>
              <a:t>Administrative report </a:t>
            </a:r>
          </a:p>
          <a:p>
            <a:pPr lvl="2"/>
            <a:r>
              <a:rPr lang="en-US" dirty="0" smtClean="0">
                <a:effectLst/>
                <a:hlinkClick r:id="rId2" action="ppaction://hlinkfile"/>
              </a:rPr>
              <a:t>Summary Report</a:t>
            </a:r>
            <a:endParaRPr lang="en-US" dirty="0">
              <a:effectLst/>
            </a:endParaRPr>
          </a:p>
          <a:p>
            <a:pPr lvl="2"/>
            <a:r>
              <a:rPr lang="en-US" dirty="0">
                <a:effectLst/>
              </a:rPr>
              <a:t>Paperwork submission</a:t>
            </a:r>
          </a:p>
          <a:p>
            <a:pPr lvl="2"/>
            <a:r>
              <a:rPr lang="en-US" dirty="0">
                <a:effectLst/>
              </a:rPr>
              <a:t>Marketing/Session promotion efforts</a:t>
            </a:r>
          </a:p>
          <a:p>
            <a:pPr lvl="2"/>
            <a:r>
              <a:rPr lang="en-US" dirty="0">
                <a:effectLst/>
              </a:rPr>
              <a:t>Communication with faculty</a:t>
            </a:r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76" b="-10176"/>
          <a:stretch/>
        </p:blipFill>
        <p:spPr>
          <a:xfrm>
            <a:off x="4724400" y="2667000"/>
            <a:ext cx="3847720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22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/>
              <a:t>Session Observation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r>
              <a:rPr lang="en-US" dirty="0" smtClean="0">
                <a:effectLst/>
              </a:rPr>
              <a:t>Observations occur 3 - 4 times/semester</a:t>
            </a:r>
          </a:p>
          <a:p>
            <a:pPr lvl="1"/>
            <a:r>
              <a:rPr lang="en-US" dirty="0" smtClean="0">
                <a:effectLst/>
                <a:hlinkClick r:id="rId2" action="ppaction://hlinkfile"/>
              </a:rPr>
              <a:t>Session Observation Record</a:t>
            </a:r>
            <a:endParaRPr lang="en-US" dirty="0" smtClean="0">
              <a:effectLst/>
            </a:endParaRPr>
          </a:p>
          <a:p>
            <a:pPr lvl="1"/>
            <a:r>
              <a:rPr lang="en-US" dirty="0" smtClean="0">
                <a:effectLst/>
                <a:hlinkClick r:id="rId3" action="ppaction://hlinkfile"/>
              </a:rPr>
              <a:t>Marketing Observation Form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Feedback </a:t>
            </a:r>
            <a:r>
              <a:rPr lang="en-US" dirty="0">
                <a:effectLst/>
              </a:rPr>
              <a:t>focuses on collaborative learning implementation and goal setting</a:t>
            </a:r>
          </a:p>
          <a:p>
            <a:pPr lvl="1"/>
            <a:r>
              <a:rPr lang="en-US" dirty="0" smtClean="0">
                <a:effectLst/>
              </a:rPr>
              <a:t>Designed </a:t>
            </a:r>
            <a:r>
              <a:rPr lang="en-US" dirty="0">
                <a:effectLst/>
              </a:rPr>
              <a:t>to build leader up </a:t>
            </a:r>
          </a:p>
          <a:p>
            <a:pPr lvl="1"/>
            <a:r>
              <a:rPr lang="en-US" dirty="0" smtClean="0">
                <a:effectLst/>
              </a:rPr>
              <a:t>Provides task-oriented </a:t>
            </a:r>
            <a:r>
              <a:rPr lang="en-US" dirty="0">
                <a:effectLst/>
              </a:rPr>
              <a:t>suggestions</a:t>
            </a:r>
          </a:p>
          <a:p>
            <a:pPr lvl="1"/>
            <a:r>
              <a:rPr lang="en-US" dirty="0">
                <a:effectLst/>
              </a:rPr>
              <a:t>Encourages leader </a:t>
            </a:r>
            <a:r>
              <a:rPr lang="en-US" dirty="0" smtClean="0">
                <a:effectLst/>
              </a:rPr>
              <a:t>reflection</a:t>
            </a:r>
            <a:endParaRPr lang="en-US" dirty="0">
              <a:effectLst/>
            </a:endParaRPr>
          </a:p>
          <a:p>
            <a:pPr lvl="1"/>
            <a:r>
              <a:rPr lang="en-US" dirty="0" smtClean="0">
                <a:effectLst/>
              </a:rPr>
              <a:t>Incorporates </a:t>
            </a:r>
            <a:r>
              <a:rPr lang="en-US" dirty="0">
                <a:effectLst/>
              </a:rPr>
              <a:t>leader-generated </a:t>
            </a:r>
            <a:r>
              <a:rPr lang="en-US" dirty="0" smtClean="0">
                <a:effectLst/>
              </a:rPr>
              <a:t>goals</a:t>
            </a:r>
          </a:p>
          <a:p>
            <a:pPr lvl="2"/>
            <a:r>
              <a:rPr lang="en-US" dirty="0" smtClean="0">
                <a:effectLst/>
                <a:hlinkClick r:id="rId4" action="ppaction://hlinkfile"/>
              </a:rPr>
              <a:t>Observation 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9009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Tracking Performance Measures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4800600" cy="5105400"/>
          </a:xfrm>
        </p:spPr>
        <p:txBody>
          <a:bodyPr/>
          <a:lstStyle/>
          <a:p>
            <a:r>
              <a:rPr lang="en-US" dirty="0" smtClean="0">
                <a:effectLst/>
              </a:rPr>
              <a:t>Meeting Attendance</a:t>
            </a:r>
          </a:p>
          <a:p>
            <a:r>
              <a:rPr lang="en-US" dirty="0" smtClean="0">
                <a:effectLst/>
              </a:rPr>
              <a:t>Office Hour Attendance</a:t>
            </a:r>
          </a:p>
          <a:p>
            <a:r>
              <a:rPr lang="en-US" dirty="0" smtClean="0">
                <a:effectLst/>
              </a:rPr>
              <a:t>Session plan / Sign-In sheet submissions</a:t>
            </a:r>
          </a:p>
          <a:p>
            <a:r>
              <a:rPr lang="en-US" dirty="0" smtClean="0">
                <a:effectLst/>
              </a:rPr>
              <a:t>Weekly session attendance measure / average session attendance</a:t>
            </a:r>
          </a:p>
          <a:p>
            <a:pPr lvl="1"/>
            <a:r>
              <a:rPr lang="en-US" dirty="0" smtClean="0">
                <a:effectLst/>
                <a:hlinkClick r:id="rId2" action="ppaction://hlinkfile"/>
              </a:rPr>
              <a:t>Tracking Spreadsheet</a:t>
            </a:r>
            <a:endParaRPr lang="en-US" dirty="0" smtClean="0"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00" t="11659" r="-13000" b="-11659"/>
          <a:stretch/>
        </p:blipFill>
        <p:spPr>
          <a:xfrm>
            <a:off x="4724400" y="2819400"/>
            <a:ext cx="481234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57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219200"/>
          </a:xfrm>
        </p:spPr>
        <p:txBody>
          <a:bodyPr/>
          <a:lstStyle/>
          <a:p>
            <a:r>
              <a:rPr lang="en-US" dirty="0" smtClean="0"/>
              <a:t>Position Guidelines &amp; Progressive Discipline Policy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057400"/>
            <a:ext cx="8686800" cy="4419600"/>
          </a:xfrm>
        </p:spPr>
        <p:txBody>
          <a:bodyPr/>
          <a:lstStyle/>
          <a:p>
            <a:r>
              <a:rPr lang="en-US" dirty="0" smtClean="0">
                <a:effectLst/>
              </a:rPr>
              <a:t>SI Leader Position “Guidelines” agreement establishes expectations</a:t>
            </a:r>
          </a:p>
          <a:p>
            <a:pPr lvl="1"/>
            <a:r>
              <a:rPr lang="en-US" dirty="0" smtClean="0">
                <a:effectLst/>
                <a:hlinkClick r:id="rId2" action="ppaction://hlinkfile"/>
              </a:rPr>
              <a:t>SI Leader Performance Guidelines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Progressive discipline policy cultivates transparency with employment decisions</a:t>
            </a:r>
          </a:p>
          <a:p>
            <a:pPr lvl="1"/>
            <a:r>
              <a:rPr lang="en-US" dirty="0">
                <a:effectLst/>
                <a:hlinkClick r:id="rId3" action="ppaction://hlinkfile"/>
              </a:rPr>
              <a:t>P</a:t>
            </a:r>
            <a:r>
              <a:rPr lang="en-US" dirty="0" smtClean="0">
                <a:effectLst/>
                <a:hlinkClick r:id="rId3" action="ppaction://hlinkfile"/>
              </a:rPr>
              <a:t>rogressive </a:t>
            </a:r>
            <a:r>
              <a:rPr lang="en-US" dirty="0">
                <a:effectLst/>
                <a:hlinkClick r:id="rId3" action="ppaction://hlinkfile"/>
              </a:rPr>
              <a:t>D</a:t>
            </a:r>
            <a:r>
              <a:rPr lang="en-US" dirty="0" smtClean="0">
                <a:effectLst/>
                <a:hlinkClick r:id="rId3" action="ppaction://hlinkfile"/>
              </a:rPr>
              <a:t>iscipline Policy</a:t>
            </a:r>
            <a:endParaRPr lang="en-US" dirty="0" smtClean="0">
              <a:effectLst/>
            </a:endParaRPr>
          </a:p>
          <a:p>
            <a:pPr lvl="1"/>
            <a:r>
              <a:rPr lang="en-US" dirty="0" smtClean="0">
                <a:effectLst/>
                <a:hlinkClick r:id="rId4" action="ppaction://hlinkfile"/>
              </a:rPr>
              <a:t>Verbal/Written </a:t>
            </a:r>
            <a:r>
              <a:rPr lang="en-US" dirty="0">
                <a:effectLst/>
                <a:hlinkClick r:id="rId4" action="ppaction://hlinkfile"/>
              </a:rPr>
              <a:t>W</a:t>
            </a:r>
            <a:r>
              <a:rPr lang="en-US" dirty="0" smtClean="0">
                <a:effectLst/>
                <a:hlinkClick r:id="rId4" action="ppaction://hlinkfile"/>
              </a:rPr>
              <a:t>arning Form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8143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1" name="Rectangle 27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  <a:noFill/>
          <a:ln/>
        </p:spPr>
        <p:txBody>
          <a:bodyPr/>
          <a:lstStyle/>
          <a:p>
            <a:r>
              <a:rPr lang="en-US" dirty="0"/>
              <a:t>Tom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ás Rivera Center</a:t>
            </a: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228600" y="1295400"/>
            <a:ext cx="8610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pPr marL="342900" indent="-342900">
              <a:spcBef>
                <a:spcPts val="1800"/>
              </a:spcBef>
              <a:buFontTx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Academic Advising for Undeclared &amp;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Provisional Students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ts val="1800"/>
              </a:spcBef>
              <a:buFontTx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 1203: Freshman Seminar</a:t>
            </a:r>
          </a:p>
          <a:p>
            <a:pPr marL="342900" indent="-342900">
              <a:spcBef>
                <a:spcPts val="1800"/>
              </a:spcBef>
              <a:buFontTx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Supplemental Instruction</a:t>
            </a:r>
          </a:p>
          <a:p>
            <a:pPr marL="342900" indent="-342900">
              <a:spcBef>
                <a:spcPts val="1800"/>
              </a:spcBef>
              <a:buFontTx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Skills Tutoring Lab</a:t>
            </a:r>
          </a:p>
          <a:p>
            <a:pPr marL="342900" indent="-342900">
              <a:spcBef>
                <a:spcPts val="1800"/>
              </a:spcBef>
              <a:buFontTx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Learning Communities</a:t>
            </a:r>
          </a:p>
          <a:p>
            <a:pPr marL="342900" indent="-342900">
              <a:spcBef>
                <a:spcPts val="1800"/>
              </a:spcBef>
              <a:buFontTx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Undergraduate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&amp; Graduate Learning Assistance (study skills workshops and academic coaching)</a:t>
            </a:r>
          </a:p>
        </p:txBody>
      </p:sp>
      <p:sp>
        <p:nvSpPr>
          <p:cNvPr id="11295" name="Text Box 31"/>
          <p:cNvSpPr txBox="1">
            <a:spLocks noChangeArrowheads="1"/>
          </p:cNvSpPr>
          <p:nvPr/>
        </p:nvSpPr>
        <p:spPr bwMode="auto">
          <a:xfrm>
            <a:off x="2057400" y="6400800"/>
            <a:ext cx="594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Visit the TRC online at:</a:t>
            </a:r>
            <a:r>
              <a:rPr lang="en-US" sz="1800" i="1" dirty="0"/>
              <a:t>  </a:t>
            </a:r>
            <a:r>
              <a:rPr lang="en-US" sz="1800" dirty="0"/>
              <a:t> http://www.utsa.edu/trcss/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448" y="3086100"/>
            <a:ext cx="3476751" cy="1371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219200"/>
          </a:xfrm>
        </p:spPr>
        <p:txBody>
          <a:bodyPr/>
          <a:lstStyle/>
          <a:p>
            <a:r>
              <a:rPr lang="en-US" dirty="0" smtClean="0"/>
              <a:t>Promotion: Cultivating Senior SI Leaders &amp; Graduate Assistants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057400"/>
            <a:ext cx="8686800" cy="3657600"/>
          </a:xfrm>
        </p:spPr>
        <p:txBody>
          <a:bodyPr/>
          <a:lstStyle/>
          <a:p>
            <a:r>
              <a:rPr lang="en-US" dirty="0" smtClean="0">
                <a:effectLst/>
              </a:rPr>
              <a:t>The Role of Session Observations</a:t>
            </a:r>
          </a:p>
          <a:p>
            <a:r>
              <a:rPr lang="en-US" dirty="0" smtClean="0">
                <a:effectLst/>
              </a:rPr>
              <a:t>The Role of Contributions in Leader Meetings</a:t>
            </a:r>
          </a:p>
          <a:p>
            <a:r>
              <a:rPr lang="en-US" dirty="0" smtClean="0">
                <a:effectLst/>
              </a:rPr>
              <a:t>Interpersonal Skills / Schedule Availability</a:t>
            </a:r>
          </a:p>
          <a:p>
            <a:r>
              <a:rPr lang="en-US" dirty="0" smtClean="0">
                <a:effectLst/>
                <a:hlinkClick r:id="rId2" action="ppaction://hlinkfile"/>
              </a:rPr>
              <a:t>Senior Leader Position Description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 smtClean="0"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7" b="16009"/>
          <a:stretch/>
        </p:blipFill>
        <p:spPr>
          <a:xfrm>
            <a:off x="2362200" y="4495800"/>
            <a:ext cx="434340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6080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686800" cy="838200"/>
          </a:xfrm>
        </p:spPr>
        <p:txBody>
          <a:bodyPr/>
          <a:lstStyle/>
          <a:p>
            <a:r>
              <a:rPr lang="en-US" dirty="0" smtClean="0"/>
              <a:t>Access Electronic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CRLA Online Teaching &amp; Learning Wiki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://onlineteachingandlearning.wikispaces.com/</a:t>
            </a:r>
            <a:endParaRPr lang="en-US" dirty="0" smtClean="0">
              <a:hlinkClick r:id="rId3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SIspotlightcrlacasp2012 Wiki</a:t>
            </a:r>
            <a:endParaRPr lang="en-US" dirty="0">
              <a:hlinkClick r:id="rId3"/>
            </a:endParaRP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://sispotlightcrlacasp2012.wikispaces.com/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014" y="4191000"/>
            <a:ext cx="5049012" cy="19918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686800" cy="838200"/>
          </a:xfrm>
        </p:spPr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r>
              <a:rPr lang="en-US" dirty="0" smtClean="0"/>
              <a:t>SIspotlightcrlacasp2012 Wiki</a:t>
            </a:r>
          </a:p>
          <a:p>
            <a:r>
              <a:rPr lang="en-US" dirty="0" smtClean="0"/>
              <a:t>Maggie Floyd, Director SI</a:t>
            </a:r>
          </a:p>
          <a:p>
            <a:pPr marL="571500" indent="0">
              <a:spcBef>
                <a:spcPts val="0"/>
              </a:spcBef>
              <a:buNone/>
            </a:pPr>
            <a:r>
              <a:rPr lang="en-US" dirty="0" smtClean="0"/>
              <a:t>margaret.floyd@utsa.edu (210) 458-7116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Bonita de Leon, Assistant Director SI</a:t>
            </a:r>
          </a:p>
          <a:p>
            <a:pPr marL="628650" indent="0">
              <a:spcBef>
                <a:spcPts val="0"/>
              </a:spcBef>
              <a:buNone/>
            </a:pPr>
            <a:r>
              <a:rPr lang="en-US" dirty="0" smtClean="0"/>
              <a:t>bonita.deleon@utsa.edu (210) 458-7089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014" y="4267200"/>
            <a:ext cx="5049012" cy="199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9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762000"/>
          </a:xfrm>
          <a:noFill/>
          <a:ln/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Supplemental Instruction at UTSA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04800" y="1219200"/>
            <a:ext cx="8458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Support for historically difficult core courses at UTSA since 1996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38-40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Courses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376 Course Sections Annually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11,380 SI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Students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 Full-time Staff </a:t>
            </a:r>
            <a:endParaRPr lang="en-US" sz="2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6-9 GA/Senior Leader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150-160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 Leaders 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(each semester)</a:t>
            </a:r>
          </a:p>
        </p:txBody>
      </p:sp>
      <p:pic>
        <p:nvPicPr>
          <p:cNvPr id="29700" name="Picture 4" descr="AUT_468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68838" y="3638601"/>
            <a:ext cx="3941762" cy="1923999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76600" y="6248400"/>
            <a:ext cx="586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Visit the SI Program online at  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http://www.utsa.edu/trcss/si/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or </a:t>
            </a:r>
          </a:p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www.facebook.com at </a:t>
            </a:r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</a:rPr>
              <a:t>Utsa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 SI Program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Overview: The SI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82000" cy="4038600"/>
          </a:xfrm>
        </p:spPr>
        <p:txBody>
          <a:bodyPr/>
          <a:lstStyle/>
          <a:p>
            <a:r>
              <a:rPr lang="en-US" dirty="0" smtClean="0"/>
              <a:t>Peer-assisted study sessions</a:t>
            </a:r>
          </a:p>
          <a:p>
            <a:r>
              <a:rPr lang="en-US" dirty="0" smtClean="0"/>
              <a:t>SI leader attends class and facilitates 3-5 study sessions each week</a:t>
            </a:r>
          </a:p>
          <a:p>
            <a:r>
              <a:rPr lang="en-US" dirty="0" smtClean="0"/>
              <a:t>Study Skills – Integrates “how” to learn with “what” to learn</a:t>
            </a:r>
            <a:endParaRPr lang="en-US" dirty="0"/>
          </a:p>
          <a:p>
            <a:r>
              <a:rPr lang="en-US" dirty="0" smtClean="0"/>
              <a:t>Distinguished from traditional tutoring and TA models of academic support</a:t>
            </a:r>
          </a:p>
          <a:p>
            <a:r>
              <a:rPr lang="en-US" dirty="0" smtClean="0"/>
              <a:t>SI Supervisor Training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04702" y="5638800"/>
            <a:ext cx="7238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Visit the </a:t>
            </a:r>
            <a:r>
              <a:rPr lang="en-US" sz="2000" b="1" dirty="0" smtClean="0"/>
              <a:t>International Center for </a:t>
            </a:r>
            <a:r>
              <a:rPr lang="en-US" sz="2000" b="1" dirty="0"/>
              <a:t>Supplemental Instruction </a:t>
            </a:r>
            <a:r>
              <a:rPr lang="en-US" sz="2000" dirty="0"/>
              <a:t>at: </a:t>
            </a: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www.umkc.edu/asm/si/trainings.shtml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06760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Overview: Recruiting SI Leaders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4648200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800" dirty="0" smtClean="0"/>
              <a:t>Application Process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SI Leader Referral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Faculty Referral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Campus Promotions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Recruiting Outreach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Interviewing</a:t>
            </a:r>
          </a:p>
        </p:txBody>
      </p:sp>
      <p:pic>
        <p:nvPicPr>
          <p:cNvPr id="1026" name="Picture 2" descr="I:\TRC\Common\SI Common\SI Pictures\Recruiting Table Spring 2012\SI Recruiting Table Sign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199" y="2819400"/>
            <a:ext cx="4124865" cy="2743200"/>
          </a:xfrm>
          <a:prstGeom prst="rect">
            <a:avLst/>
          </a:prstGeom>
          <a:noFill/>
          <a:ln w="50800" cmpd="thickThin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Recruiting: Application Process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51054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dirty="0" smtClean="0"/>
              <a:t>Application Intake Year-round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>
                <a:hlinkClick r:id="rId2" action="ppaction://hlinkfile"/>
              </a:rPr>
              <a:t>SI </a:t>
            </a:r>
            <a:r>
              <a:rPr lang="en-US" sz="2400" dirty="0">
                <a:hlinkClick r:id="rId2" action="ppaction://hlinkfile"/>
              </a:rPr>
              <a:t>L</a:t>
            </a:r>
            <a:r>
              <a:rPr lang="en-US" sz="2400" dirty="0" smtClean="0">
                <a:hlinkClick r:id="rId2" action="ppaction://hlinkfile"/>
              </a:rPr>
              <a:t>eader Job Description</a:t>
            </a:r>
            <a:endParaRPr lang="en-US" sz="2400" dirty="0" smtClean="0"/>
          </a:p>
          <a:p>
            <a:pPr>
              <a:spcBef>
                <a:spcPts val="1800"/>
              </a:spcBef>
            </a:pPr>
            <a:r>
              <a:rPr lang="en-US" sz="2800" dirty="0" smtClean="0"/>
              <a:t>Application File: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Completed </a:t>
            </a:r>
            <a:r>
              <a:rPr lang="en-US" sz="2400" dirty="0" smtClean="0">
                <a:hlinkClick r:id="rId3" action="ppaction://hlinkfile"/>
              </a:rPr>
              <a:t>SI Leader Application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en-US" sz="2400" dirty="0" smtClean="0">
                <a:hlinkClick r:id="rId4" action="ppaction://hlinkfile"/>
              </a:rPr>
              <a:t>Faculty Recommendation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Student’s Academic History (from Banner)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>
                <a:hlinkClick r:id="rId5" action="ppaction://hlinkfile"/>
              </a:rPr>
              <a:t>SI Interview Worksheet</a:t>
            </a:r>
            <a:r>
              <a:rPr lang="en-US" sz="2400" dirty="0" smtClean="0"/>
              <a:t>  /  </a:t>
            </a:r>
            <a:r>
              <a:rPr lang="en-US" sz="2400" dirty="0" smtClean="0">
                <a:hlinkClick r:id="rId6" action="ppaction://hlinkfile"/>
              </a:rPr>
              <a:t>SI Leader Qualification Sheet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en-US" sz="2400" dirty="0" smtClean="0">
                <a:hlinkClick r:id="rId7" action="ppaction://hlinkfile"/>
              </a:rPr>
              <a:t>SI Leader Position Overview &amp; Interview Questions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en-US" sz="2400" dirty="0" smtClean="0">
                <a:hlinkClick r:id="rId8" action="ppaction://hlinkfile"/>
              </a:rPr>
              <a:t>Weekly Course Schedule Planner</a:t>
            </a:r>
            <a:endParaRPr lang="en-US" sz="2400" dirty="0" smtClean="0"/>
          </a:p>
          <a:p>
            <a:pPr>
              <a:spcBef>
                <a:spcPts val="1800"/>
              </a:spcBef>
            </a:pPr>
            <a:endParaRPr lang="en-US" sz="2800" dirty="0" smtClean="0"/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737">
            <a:off x="6400800" y="1519011"/>
            <a:ext cx="1941513" cy="194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307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Recruiting: Referral Sources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5410200" cy="51054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dirty="0" smtClean="0"/>
              <a:t>Faculty Referrals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>
                <a:hlinkClick r:id="rId2" action="ppaction://hlinkfile"/>
              </a:rPr>
              <a:t>Faculty Consent Form</a:t>
            </a:r>
            <a:endParaRPr lang="en-US" sz="2400" dirty="0" smtClean="0"/>
          </a:p>
          <a:p>
            <a:pPr>
              <a:spcBef>
                <a:spcPts val="1800"/>
              </a:spcBef>
            </a:pPr>
            <a:r>
              <a:rPr lang="en-US" sz="2800" dirty="0" smtClean="0"/>
              <a:t>Current SI Leader Referrals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>
                <a:hlinkClick r:id="rId3" action="ppaction://hlinkfile"/>
              </a:rPr>
              <a:t>Recruiting Hand Flyer</a:t>
            </a:r>
            <a:endParaRPr lang="en-US" sz="2400" dirty="0" smtClean="0"/>
          </a:p>
          <a:p>
            <a:pPr>
              <a:spcBef>
                <a:spcPts val="1800"/>
              </a:spcBef>
            </a:pPr>
            <a:r>
              <a:rPr lang="en-US" sz="2800" dirty="0" smtClean="0"/>
              <a:t>Campus Postings &amp; Recruitment Tables</a:t>
            </a:r>
          </a:p>
          <a:p>
            <a:pPr lvl="1">
              <a:spcBef>
                <a:spcPts val="600"/>
              </a:spcBef>
            </a:pPr>
            <a:r>
              <a:rPr lang="en-US" sz="2400" dirty="0" smtClean="0">
                <a:hlinkClick r:id="rId4" action="ppaction://hlinkfile"/>
              </a:rPr>
              <a:t>Recruiting Campus Flyer</a:t>
            </a:r>
            <a:endParaRPr lang="en-US" sz="2400" dirty="0" smtClean="0"/>
          </a:p>
          <a:p>
            <a:pPr lvl="1">
              <a:spcBef>
                <a:spcPts val="600"/>
              </a:spcBef>
            </a:pPr>
            <a:r>
              <a:rPr lang="en-US" sz="2400" dirty="0" smtClean="0">
                <a:hlinkClick r:id="rId5" action="ppaction://hlinkfile"/>
              </a:rPr>
              <a:t>Recruiting Table Guidelines</a:t>
            </a:r>
            <a:endParaRPr lang="en-US" sz="2400" dirty="0" smtClean="0"/>
          </a:p>
          <a:p>
            <a:pPr>
              <a:spcBef>
                <a:spcPts val="1800"/>
              </a:spcBef>
            </a:pPr>
            <a:r>
              <a:rPr lang="en-US" sz="2800" dirty="0" smtClean="0"/>
              <a:t>Recruiting Outreach </a:t>
            </a:r>
            <a:r>
              <a:rPr lang="en-US" sz="2400" dirty="0" smtClean="0"/>
              <a:t>(Email &amp; Telephone)</a:t>
            </a:r>
            <a:endParaRPr lang="en-US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52600"/>
            <a:ext cx="2612174" cy="3931920"/>
          </a:xfrm>
          <a:prstGeom prst="rect">
            <a:avLst/>
          </a:prstGeom>
          <a:noFill/>
          <a:ln w="5080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500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dirty="0" smtClean="0"/>
              <a:t>Recruiting: Outreach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050766" cy="51054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800" dirty="0" smtClean="0"/>
              <a:t>Distribution list of qualified students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Initial Email Outreach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>
                <a:hlinkClick r:id="rId2" action="ppaction://hlinkfile"/>
              </a:rPr>
              <a:t>Email Script</a:t>
            </a:r>
            <a:endParaRPr lang="en-US" sz="2400" dirty="0" smtClean="0"/>
          </a:p>
          <a:p>
            <a:pPr lvl="1">
              <a:spcBef>
                <a:spcPts val="1800"/>
              </a:spcBef>
            </a:pPr>
            <a:r>
              <a:rPr lang="en-US" sz="2400" dirty="0" smtClean="0">
                <a:hlinkClick r:id="rId3" action="ppaction://hlinkfile"/>
              </a:rPr>
              <a:t>Course Specific Outreach Email</a:t>
            </a:r>
            <a:endParaRPr lang="en-US" sz="2400" dirty="0" smtClean="0"/>
          </a:p>
          <a:p>
            <a:pPr>
              <a:spcBef>
                <a:spcPts val="1800"/>
              </a:spcBef>
            </a:pPr>
            <a:r>
              <a:rPr lang="en-US" sz="2800" dirty="0" smtClean="0"/>
              <a:t>Telephone Outreach Process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>
                <a:hlinkClick r:id="rId4" action="ppaction://hlinkfile"/>
              </a:rPr>
              <a:t>Training Outreach Training Agenda</a:t>
            </a:r>
            <a:endParaRPr lang="en-US" sz="2400" dirty="0" smtClean="0"/>
          </a:p>
          <a:p>
            <a:pPr lvl="1">
              <a:spcBef>
                <a:spcPts val="1800"/>
              </a:spcBef>
            </a:pPr>
            <a:r>
              <a:rPr lang="en-US" sz="2400" dirty="0" smtClean="0">
                <a:hlinkClick r:id="rId5" action="ppaction://hlinkfile"/>
              </a:rPr>
              <a:t>Telephone Outreach Guidelines Worksheet</a:t>
            </a:r>
            <a:endParaRPr lang="en-US" sz="2400" dirty="0" smtClean="0"/>
          </a:p>
          <a:p>
            <a:pPr lvl="1">
              <a:spcBef>
                <a:spcPts val="1800"/>
              </a:spcBef>
            </a:pPr>
            <a:r>
              <a:rPr lang="en-US" sz="2400" dirty="0" smtClean="0">
                <a:hlinkClick r:id="rId6" action="ppaction://hlinkfile"/>
              </a:rPr>
              <a:t>Telephone Outreach Script Worksheet</a:t>
            </a:r>
            <a:endParaRPr lang="en-US" sz="2400" dirty="0" smtClean="0"/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02542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3475</TotalTime>
  <Words>1126</Words>
  <Application>Microsoft Office PowerPoint</Application>
  <PresentationFormat>On-screen Show (4:3)</PresentationFormat>
  <Paragraphs>229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Default Design</vt:lpstr>
      <vt:lpstr>PowerPoint Presentation</vt:lpstr>
      <vt:lpstr>Overview of UTSA</vt:lpstr>
      <vt:lpstr>Tomás Rivera Center</vt:lpstr>
      <vt:lpstr>Supplemental Instruction at UTSA</vt:lpstr>
      <vt:lpstr>Overview: The SI Model</vt:lpstr>
      <vt:lpstr>Overview: Recruiting SI Leaders</vt:lpstr>
      <vt:lpstr>Recruiting: Application Process</vt:lpstr>
      <vt:lpstr>Recruiting: Referral Sources</vt:lpstr>
      <vt:lpstr>Recruiting: Outreach</vt:lpstr>
      <vt:lpstr>Recruiting – Interviewing</vt:lpstr>
      <vt:lpstr>Recruiting: Structured Interview</vt:lpstr>
      <vt:lpstr>Recruiting: Post-Interview</vt:lpstr>
      <vt:lpstr>Collaborative Activity</vt:lpstr>
      <vt:lpstr>Overview: Training</vt:lpstr>
      <vt:lpstr>SL/GA Training</vt:lpstr>
      <vt:lpstr>Facilitator Training</vt:lpstr>
      <vt:lpstr>New Leader Training</vt:lpstr>
      <vt:lpstr>New Leader Training</vt:lpstr>
      <vt:lpstr>New Leader Training cont.</vt:lpstr>
      <vt:lpstr>Experienced Leader Training</vt:lpstr>
      <vt:lpstr>Training Assessment</vt:lpstr>
      <vt:lpstr>Individual Training</vt:lpstr>
      <vt:lpstr>On-going Training</vt:lpstr>
      <vt:lpstr>Collaborative Activity</vt:lpstr>
      <vt:lpstr>Overview: Supervision</vt:lpstr>
      <vt:lpstr>Weekly Leader Meetings</vt:lpstr>
      <vt:lpstr>Session Observation Process</vt:lpstr>
      <vt:lpstr>Tracking Performance Measures</vt:lpstr>
      <vt:lpstr>Position Guidelines &amp; Progressive Discipline Policy</vt:lpstr>
      <vt:lpstr>Promotion: Cultivating Senior SI Leaders &amp; Graduate Assistants</vt:lpstr>
      <vt:lpstr>Access Electronic Resources</vt:lpstr>
      <vt:lpstr>Contact Us</vt:lpstr>
    </vt:vector>
  </TitlesOfParts>
  <Company>utsa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</dc:creator>
  <cp:lastModifiedBy>Maggie</cp:lastModifiedBy>
  <cp:revision>305</cp:revision>
  <cp:lastPrinted>2012-11-05T23:05:55Z</cp:lastPrinted>
  <dcterms:created xsi:type="dcterms:W3CDTF">2003-12-12T17:20:42Z</dcterms:created>
  <dcterms:modified xsi:type="dcterms:W3CDTF">2012-11-07T18:34:42Z</dcterms:modified>
</cp:coreProperties>
</file>